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20040" y="0"/>
            <a:ext cx="137160" cy="68580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097280" y="1188720"/>
            <a:ext cx="4114800" cy="41148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ESTUDIOS SOCIALES • DÉCIMO AÑO COSTA RICA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828800"/>
            <a:ext cx="100584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FFFFF"/>
                </a:solidFill>
                <a:latin typeface="Calibri"/>
              </a:defRPr>
            </a:pPr>
            <a:r>
              <a:t>Latinoamérica Contemporánea y</a:t>
            </a:r>
            <a:br/>
            <a:r>
              <a:t>Dinámica Poblacional Global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749039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CBD5E1"/>
                </a:solidFill>
                <a:latin typeface="Calibri"/>
              </a:defRPr>
            </a:pPr>
            <a:r>
              <a:t>Guía de estudio interactiva y completa: Geopolítica, Integración, Narcotráfico, Transición Demográfica, Movilidad Espacial, Refugiados Climáticos y Derechos Humanos.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97280" y="4937760"/>
            <a:ext cx="2423160" cy="123444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905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/>
          <a:lstStyle/>
          <a:p>
            <a:pPr algn="ctr">
              <a:defRPr sz="1300" b="1">
                <a:solidFill>
                  <a:srgbClr val="D97706"/>
                </a:solidFill>
              </a:defRPr>
            </a:pPr>
            <a:r>
              <a:t>1. Geopolítica Regional</a:t>
            </a:r>
          </a:p>
          <a:p>
            <a:pPr>
              <a:spcBef>
                <a:spcPts val="400"/>
              </a:spcBef>
              <a:defRPr sz="1150">
                <a:solidFill>
                  <a:srgbClr val="FFFFFF"/>
                </a:solidFill>
              </a:defRPr>
            </a:pPr>
            <a:r>
              <a:t>Olas ideológicas, EE. UU. vs. China y retos de integración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03320" y="4937760"/>
            <a:ext cx="2423160" cy="123444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905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/>
          <a:lstStyle/>
          <a:p>
            <a:pPr algn="ctr">
              <a:defRPr sz="1300" b="1">
                <a:solidFill>
                  <a:srgbClr val="D97706"/>
                </a:solidFill>
              </a:defRPr>
            </a:pPr>
            <a:r>
              <a:t>2. Narcotráfico</a:t>
            </a:r>
          </a:p>
          <a:p>
            <a:pPr>
              <a:spcBef>
                <a:spcPts val="400"/>
              </a:spcBef>
              <a:defRPr sz="1150">
                <a:solidFill>
                  <a:srgbClr val="FFFFFF"/>
                </a:solidFill>
              </a:defRPr>
            </a:pPr>
            <a:r>
              <a:t>Rutas estratégicas, narco-territorios e impacto social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4937760"/>
            <a:ext cx="2423160" cy="123444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905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/>
          <a:lstStyle/>
          <a:p>
            <a:pPr algn="ctr">
              <a:defRPr sz="1300" b="1">
                <a:solidFill>
                  <a:srgbClr val="D97706"/>
                </a:solidFill>
              </a:defRPr>
            </a:pPr>
            <a:r>
              <a:t>3. Demografía y CR</a:t>
            </a:r>
          </a:p>
          <a:p>
            <a:pPr>
              <a:spcBef>
                <a:spcPts val="400"/>
              </a:spcBef>
              <a:defRPr sz="1150">
                <a:solidFill>
                  <a:srgbClr val="FFFFFF"/>
                </a:solidFill>
              </a:defRPr>
            </a:pPr>
            <a:r>
              <a:t>De 1.600M a +8.000M, casos globales y el Valle Central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15400" y="4937760"/>
            <a:ext cx="2423160" cy="123444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905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/>
          <a:lstStyle/>
          <a:p>
            <a:pPr algn="ctr">
              <a:defRPr sz="1300" b="1">
                <a:solidFill>
                  <a:srgbClr val="D97706"/>
                </a:solidFill>
              </a:defRPr>
            </a:pPr>
            <a:r>
              <a:t>4. Migración y DD.HH.</a:t>
            </a:r>
          </a:p>
          <a:p>
            <a:pPr>
              <a:spcBef>
                <a:spcPts val="400"/>
              </a:spcBef>
              <a:defRPr sz="1150">
                <a:solidFill>
                  <a:srgbClr val="FFFFFF"/>
                </a:solidFill>
              </a:defRPr>
            </a:pPr>
            <a:r>
              <a:t>Factores Push/Pull, flujos armados y crisis climática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Calibri"/>
              </a:defRPr>
            </a:pPr>
            <a:r>
              <a:t>BLOQUE GEOPOLÍTICO • ALTERNANCIA Y MODELOS DE ESTADO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486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Calibri"/>
              </a:defRPr>
            </a:pPr>
            <a:r>
              <a:t>Corrientes Ideológicas: Las 'Olas' Políticas en América Latina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9441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  <a:latin typeface="Calibri"/>
              </a:defRPr>
            </a:pPr>
            <a:r>
              <a:t>Estudios Sociales • Décimo Año Costa Rica | Guía de Estudio Completa   —   Diapositiva 2 de 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280160"/>
            <a:ext cx="5394960" cy="484632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280160"/>
            <a:ext cx="5394960" cy="502920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>
              <a:defRPr sz="1500" b="1">
                <a:solidFill>
                  <a:srgbClr val="FFFFFF"/>
                </a:solidFill>
                <a:latin typeface="Calibri"/>
              </a:defRPr>
            </a:pPr>
            <a:r>
              <a:t>Izquierda Progresista / Socialista ('Marea Rosa')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1874519"/>
            <a:ext cx="5065776" cy="416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Enfoque Principal: </a:t>
            </a:r>
            <a:r>
              <a:rPr sz="1250">
                <a:solidFill>
                  <a:srgbClr val="1E293B"/>
                </a:solidFill>
                <a:latin typeface="Calibri"/>
              </a:rPr>
              <a:t>Justicia social, incremento del gasto público y programas estatales; en ciertos casos, limitación al capital extranjero.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Izquierda Progresista Moderada: </a:t>
            </a:r>
            <a:r>
              <a:rPr sz="1250">
                <a:solidFill>
                  <a:srgbClr val="1E293B"/>
                </a:solidFill>
                <a:latin typeface="Calibri"/>
              </a:rPr>
              <a:t>México (AMLO), Colombia (Gustavo Petro) y Chile (Gabriel Boric). Buscan reformas sociales dentro de marcos institucionales.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Socialismo Arraigado: </a:t>
            </a:r>
            <a:r>
              <a:rPr sz="1250">
                <a:solidFill>
                  <a:srgbClr val="1E293B"/>
                </a:solidFill>
                <a:latin typeface="Calibri"/>
              </a:rPr>
              <a:t>Venezuela (Nicolás Maduro) y, en menor medida, Bolivia (Luis Arce). Mantienen fuerte intervención estatal en la economía y enfrentan tensiones democráticas.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Implicación Regional: </a:t>
            </a:r>
            <a:r>
              <a:rPr sz="1250">
                <a:solidFill>
                  <a:srgbClr val="1E293B"/>
                </a:solidFill>
                <a:latin typeface="Calibri"/>
              </a:rPr>
              <a:t>Impulsa esquemas de cooperación estatal pero enfrenta retos de sostenibilidad fiscal.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280160"/>
            <a:ext cx="5394960" cy="484632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7920" y="1280160"/>
            <a:ext cx="5394960" cy="502920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>
              <a:defRPr sz="1500" b="1">
                <a:solidFill>
                  <a:srgbClr val="FFFFFF"/>
                </a:solidFill>
                <a:latin typeface="Calibri"/>
              </a:defRPr>
            </a:pPr>
            <a:r>
              <a:t>Derecha Liberal / Conservadora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82512" y="1874519"/>
            <a:ext cx="5065776" cy="416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Enfoque Principal: </a:t>
            </a:r>
            <a:r>
              <a:rPr sz="1250">
                <a:solidFill>
                  <a:srgbClr val="1E293B"/>
                </a:solidFill>
                <a:latin typeface="Calibri"/>
              </a:rPr>
              <a:t>Promoción del libre mercado, austeridad fiscal, reducción del tamaño y gasto del Estado, y atracción de inversión extranjera directa.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Desregulación Radical: </a:t>
            </a:r>
            <a:r>
              <a:rPr sz="1250">
                <a:solidFill>
                  <a:srgbClr val="1E293B"/>
                </a:solidFill>
                <a:latin typeface="Calibri"/>
              </a:rPr>
              <a:t>Argentina (Javier Milei), caracterizado por un recorte drástico del gasto público y desregulación económica acelerada.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Tendencia Liberal y Seguridad: </a:t>
            </a:r>
            <a:r>
              <a:rPr sz="1250">
                <a:solidFill>
                  <a:srgbClr val="1E293B"/>
                </a:solidFill>
                <a:latin typeface="Calibri"/>
              </a:rPr>
              <a:t>Ecuador (Daniel Noboa), combinando apertura comercial con políticas de mano dura ante la crisis de seguridad.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Efecto de Oscilación ('Péndulo'): </a:t>
            </a:r>
            <a:r>
              <a:rPr sz="1250">
                <a:solidFill>
                  <a:srgbClr val="1E293B"/>
                </a:solidFill>
                <a:latin typeface="Calibri"/>
              </a:rPr>
              <a:t>La constante alternancia entre izquierda y derecha dificulta mantener políticas regionales a largo plazo.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D9488"/>
                </a:solidFill>
                <a:latin typeface="Calibri"/>
              </a:defRPr>
            </a:pPr>
            <a:r>
              <a:t>BLOQUE GEOPOLÍTICO • POTENCIAS GLOBALES Y FRAGMENTACIÓN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486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Calibri"/>
              </a:defRPr>
            </a:pPr>
            <a:r>
              <a:t>Disputa Geopolítica y Retos de la Integración Regional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9441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  <a:latin typeface="Calibri"/>
              </a:defRPr>
            </a:pPr>
            <a:r>
              <a:t>Estudios Sociales • Décimo Año Costa Rica | Guía de Estudio Completa   —   Diapositiva 3 de 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280160"/>
            <a:ext cx="3520440" cy="484632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280160"/>
            <a:ext cx="3520440" cy="502920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>
              <a:defRPr sz="1500" b="1">
                <a:solidFill>
                  <a:srgbClr val="FFFFFF"/>
                </a:solidFill>
                <a:latin typeface="Calibri"/>
              </a:defRPr>
            </a:pPr>
            <a:r>
              <a:t>1. Influencia de EE. UU.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1874519"/>
            <a:ext cx="3191256" cy="416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Hegemonía en Transición: </a:t>
            </a:r>
            <a:r>
              <a:rPr sz="1250">
                <a:solidFill>
                  <a:srgbClr val="1E293B"/>
                </a:solidFill>
                <a:latin typeface="Calibri"/>
              </a:rPr>
              <a:t>Sigue siendo predominante pero enfrenta un debilitamiento relativo frente a nuevos actores.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Seguridad y Democracia: </a:t>
            </a:r>
            <a:r>
              <a:rPr sz="1250">
                <a:solidFill>
                  <a:srgbClr val="1E293B"/>
                </a:solidFill>
                <a:latin typeface="Calibri"/>
              </a:rPr>
              <a:t>Enfocado en la lucha contra el narcotráfico y promoción de estabilidad democrática.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Estrategia de Contención: </a:t>
            </a:r>
            <a:r>
              <a:rPr sz="1250">
                <a:solidFill>
                  <a:srgbClr val="1E293B"/>
                </a:solidFill>
                <a:latin typeface="Calibri"/>
              </a:rPr>
              <a:t>Frena el avance de China y ejerce presión diplomática/sanciones sobre regímenes autocráticos (Venezuela, Nicaragua).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97680" y="1280160"/>
            <a:ext cx="3520440" cy="484632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297680" y="1280160"/>
            <a:ext cx="3520440" cy="50292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>
              <a:defRPr sz="1500" b="1">
                <a:solidFill>
                  <a:srgbClr val="FFFFFF"/>
                </a:solidFill>
                <a:latin typeface="Calibri"/>
              </a:defRPr>
            </a:pPr>
            <a:r>
              <a:t>2. Ascenso de China y Alianzas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2272" y="1874519"/>
            <a:ext cx="3191256" cy="416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Socio Comercial #1: </a:t>
            </a:r>
            <a:r>
              <a:rPr sz="1250">
                <a:solidFill>
                  <a:srgbClr val="1E293B"/>
                </a:solidFill>
                <a:latin typeface="Calibri"/>
              </a:rPr>
              <a:t>Principal socio de potencias sudamericanas como Brasil, Chile y Perú.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Infraestructura y Préstamos: </a:t>
            </a:r>
            <a:r>
              <a:rPr sz="1250">
                <a:solidFill>
                  <a:srgbClr val="1E293B"/>
                </a:solidFill>
                <a:latin typeface="Calibri"/>
              </a:rPr>
              <a:t>Inversiones estratégicas sin exigir alineamiento político-ideológico explícito.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No-Alineamiento vs. Bloques: </a:t>
            </a:r>
            <a:r>
              <a:rPr sz="1250">
                <a:solidFill>
                  <a:srgbClr val="1E293B"/>
                </a:solidFill>
                <a:latin typeface="Calibri"/>
              </a:rPr>
              <a:t>Chile y México mantienen pragmatismo con todos; Venezuela depende de Rusia, China e Irán.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280160"/>
            <a:ext cx="3566160" cy="484632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46720" y="1280160"/>
            <a:ext cx="3566160" cy="50292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>
              <a:defRPr sz="1500" b="1">
                <a:solidFill>
                  <a:srgbClr val="FFFFFF"/>
                </a:solidFill>
                <a:latin typeface="Calibri"/>
              </a:defRPr>
            </a:pPr>
            <a:r>
              <a:t>3. ¿Por qué falla la Integración?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2" y="1874519"/>
            <a:ext cx="3236976" cy="416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Organismos Existentes: </a:t>
            </a:r>
            <a:r>
              <a:rPr sz="1250">
                <a:solidFill>
                  <a:srgbClr val="1E293B"/>
                </a:solidFill>
                <a:latin typeface="Calibri"/>
              </a:rPr>
              <a:t>CAN (Comunidad Andina), MERCOSUR y CELAC.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Inestabilidad Ideológica: </a:t>
            </a:r>
            <a:r>
              <a:rPr sz="1250">
                <a:solidFill>
                  <a:srgbClr val="1E293B"/>
                </a:solidFill>
                <a:latin typeface="Calibri"/>
              </a:rPr>
              <a:t>Visiones opuestas en el eje Buenos Aires-Santiago-Brasilia-Bogotá vuelven volátiles los acuerdos.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Prioridades Internas: </a:t>
            </a:r>
            <a:r>
              <a:rPr sz="1250">
                <a:solidFill>
                  <a:srgbClr val="1E293B"/>
                </a:solidFill>
                <a:latin typeface="Calibri"/>
              </a:rPr>
              <a:t>Líderes atienden inflación, inseguridad y desigualdad local antes que la agenda regional.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Fragmentación Institucional: </a:t>
            </a:r>
            <a:r>
              <a:rPr sz="1250">
                <a:solidFill>
                  <a:srgbClr val="1E293B"/>
                </a:solidFill>
                <a:latin typeface="Calibri"/>
              </a:rPr>
              <a:t>Superposición de bloques (ALBA, UNASUR, PROSUR, MERCOSUR) diluye el peso regional.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C2626"/>
                </a:solidFill>
                <a:latin typeface="Calibri"/>
              </a:defRPr>
            </a:pPr>
            <a:r>
              <a:t>SEGURIDAD Y GOBERNANZA • UN AGENTE DE DESESTABILIZACIÓN GEOPOLÍTICA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486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Calibri"/>
              </a:defRPr>
            </a:pPr>
            <a:r>
              <a:t>Geografía e Impacto del Narcotráfico en América Latina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9441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  <a:latin typeface="Calibri"/>
              </a:defRPr>
            </a:pPr>
            <a:r>
              <a:t>Estudios Sociales • Décimo Año Costa Rica | Guía de Estudio Completa   —   Diapositiva 4 de 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280160"/>
            <a:ext cx="3657600" cy="484632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280160"/>
            <a:ext cx="3657600" cy="50292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>
              <a:defRPr sz="1500" b="1">
                <a:solidFill>
                  <a:srgbClr val="FFFFFF"/>
                </a:solidFill>
                <a:latin typeface="Calibri"/>
              </a:defRPr>
            </a:pPr>
            <a:r>
              <a:t>Connotaciones Geográficas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1874519"/>
            <a:ext cx="3328416" cy="416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Puente Terrestre y Marítimo: </a:t>
            </a:r>
            <a:r>
              <a:rPr sz="1250">
                <a:solidFill>
                  <a:srgbClr val="1E293B"/>
                </a:solidFill>
                <a:latin typeface="Calibri"/>
              </a:rPr>
              <a:t>Centroamérica (Guatemala, Honduras, El Salvador) y el Caribe conectan la producción andina con el mercado de consumo en EE. UU.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Narco-territorios sin Control: </a:t>
            </a:r>
            <a:r>
              <a:rPr sz="1250">
                <a:solidFill>
                  <a:srgbClr val="1E293B"/>
                </a:solidFill>
                <a:latin typeface="Calibri"/>
              </a:rPr>
              <a:t>Asentamiento en selvas y fronteras remotas (ej. La Mosquitia en Honduras/Nicaragua o frontera colombo-venezolana) donde el crimen dicta la ley.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Cooptación Logística: </a:t>
            </a:r>
            <a:r>
              <a:rPr sz="1250">
                <a:solidFill>
                  <a:srgbClr val="1E293B"/>
                </a:solidFill>
                <a:latin typeface="Calibri"/>
              </a:rPr>
              <a:t>Uso de carreteras, puertos y aeropuertos legítimos para el tráfico transnacional.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280160"/>
            <a:ext cx="3566160" cy="484632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9120" y="1280160"/>
            <a:ext cx="3566160" cy="502920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>
              <a:defRPr sz="1500" b="1">
                <a:solidFill>
                  <a:srgbClr val="FFFFFF"/>
                </a:solidFill>
                <a:latin typeface="Calibri"/>
              </a:defRPr>
            </a:pPr>
            <a:r>
              <a:t>Efectos Sociales Devastadores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3712" y="1874519"/>
            <a:ext cx="3236976" cy="416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Violencia y Homicidios: </a:t>
            </a:r>
            <a:r>
              <a:rPr sz="1250">
                <a:solidFill>
                  <a:srgbClr val="1E293B"/>
                </a:solidFill>
                <a:latin typeface="Calibri"/>
              </a:rPr>
              <a:t>Las disputas por rutas disparan las tasas de homicidios, especialmente en el Triángulo Norte centroamericano.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Desplazamiento Forzado: </a:t>
            </a:r>
            <a:r>
              <a:rPr sz="1250">
                <a:solidFill>
                  <a:srgbClr val="1E293B"/>
                </a:solidFill>
                <a:latin typeface="Calibri"/>
              </a:rPr>
              <a:t>Comunidades enteras huyen de la extorsión y violencia, rompiendo el tejido social.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Corrupción e Impunidad: </a:t>
            </a:r>
            <a:r>
              <a:rPr sz="1250">
                <a:solidFill>
                  <a:srgbClr val="1E293B"/>
                </a:solidFill>
                <a:latin typeface="Calibri"/>
              </a:rPr>
              <a:t>El poder financiero criminal infiltra policías, jueces y políticos, minando la legitimidad democrática del Estado.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280160"/>
            <a:ext cx="3520440" cy="484632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280160"/>
            <a:ext cx="3520440" cy="50292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>
              <a:defRPr sz="1500" b="1">
                <a:solidFill>
                  <a:srgbClr val="FFFFFF"/>
                </a:solidFill>
                <a:latin typeface="Calibri"/>
              </a:defRPr>
            </a:pPr>
            <a:r>
              <a:t>Efectos Económicos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2752" y="1874519"/>
            <a:ext cx="3191256" cy="416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Blanqueo de Capitales: </a:t>
            </a:r>
            <a:r>
              <a:rPr sz="1250">
                <a:solidFill>
                  <a:srgbClr val="1E293B"/>
                </a:solidFill>
                <a:latin typeface="Calibri"/>
              </a:rPr>
              <a:t>El dinero ilícito distorsiona precios inmobiliarios y comerciales, fomentando la economía informal.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Concentración Ilícita: </a:t>
            </a:r>
            <a:r>
              <a:rPr sz="1250">
                <a:solidFill>
                  <a:srgbClr val="1E293B"/>
                </a:solidFill>
                <a:latin typeface="Calibri"/>
              </a:rPr>
              <a:t>Desplaza negocios legales y concentra riqueza en redes criminales.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Fuga de Capital Humano: </a:t>
            </a:r>
            <a:r>
              <a:rPr sz="1250">
                <a:solidFill>
                  <a:srgbClr val="1E293B"/>
                </a:solidFill>
                <a:latin typeface="Calibri"/>
              </a:rPr>
              <a:t>Emigración masiva de jóvenes educados y fuerza laboral por falta de seguridad y oportunidades a largo plazo.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Calibri"/>
              </a:defRPr>
            </a:pPr>
            <a:r>
              <a:t>BLOQUE I • INDICADORES DEMOGRÁFICOS Y DISTRIBUCIÓN ESPACIAL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486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Calibri"/>
              </a:defRPr>
            </a:pPr>
            <a:r>
              <a:t>Dinámica Poblacional Global: Explosión y Urbanización (Siglos XX-XXI)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9441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  <a:latin typeface="Calibri"/>
              </a:defRPr>
            </a:pPr>
            <a:r>
              <a:t>Estudios Sociales • Décimo Año Costa Rica | Guía de Estudio Completa   —   Diapositiva 5 de 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234440"/>
            <a:ext cx="2651760" cy="1143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5400">
            <a:solidFill>
              <a:srgbClr val="1D4E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109728"/>
          <a:lstStyle/>
          <a:p>
            <a:pPr algn="ctr">
              <a:defRPr sz="2200" b="1">
                <a:solidFill>
                  <a:srgbClr val="1D4ED8"/>
                </a:solidFill>
              </a:defRPr>
            </a:pPr>
            <a:r>
              <a:t>1.600 Millones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t>Población mundial a inicios del Siglo XX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83280" y="1234440"/>
            <a:ext cx="2651760" cy="1143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5400">
            <a:solidFill>
              <a:srgbClr val="DC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109728"/>
          <a:lstStyle/>
          <a:p>
            <a:pPr algn="ctr">
              <a:defRPr sz="2200" b="1">
                <a:solidFill>
                  <a:srgbClr val="DC2626"/>
                </a:solidFill>
              </a:defRPr>
            </a:pPr>
            <a:r>
              <a:t>+8.000 Millones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t>Población superada en el Siglo XXI (Crecimiento exponencial)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234440"/>
            <a:ext cx="2651760" cy="1143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540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109728"/>
          <a:lstStyle/>
          <a:p>
            <a:pPr algn="ctr">
              <a:defRPr sz="2200" b="1">
                <a:solidFill>
                  <a:srgbClr val="0D9488"/>
                </a:solidFill>
              </a:defRPr>
            </a:pPr>
            <a:r>
              <a:t>Sur Global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t>Asia, África y América Latina concentran el mayor aumento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052560" y="1234440"/>
            <a:ext cx="2651760" cy="1143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54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109728"/>
          <a:lstStyle/>
          <a:p>
            <a:pPr algn="ctr">
              <a:defRPr sz="2200" b="1">
                <a:solidFill>
                  <a:srgbClr val="D97706"/>
                </a:solidFill>
              </a:defRPr>
            </a:pPr>
            <a:r>
              <a:t>&gt; 50% Urbana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t>Por primera vez en la historia, la mayoría vive en ciudades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560320"/>
            <a:ext cx="5394960" cy="356616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2560320"/>
            <a:ext cx="5394960" cy="502920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>
              <a:defRPr sz="1500" b="1">
                <a:solidFill>
                  <a:srgbClr val="FFFFFF"/>
                </a:solidFill>
                <a:latin typeface="Calibri"/>
              </a:defRPr>
            </a:pPr>
            <a:r>
              <a:t>Fecundidad, Mortalidad y Crecimiento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" y="3154679"/>
            <a:ext cx="5065776" cy="2880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Relación de Indicadores Clave: </a:t>
            </a:r>
            <a:r>
              <a:rPr sz="1250">
                <a:solidFill>
                  <a:srgbClr val="1E293B"/>
                </a:solidFill>
                <a:latin typeface="Calibri"/>
              </a:rPr>
              <a:t>El crecimiento o decrecimiento depende del balance entre la Tasa de Fecundidad/Natalidad (nacimientos) y la Tasa de Mortalidad (defunciones).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Divergencia Norte vs. Sur: </a:t>
            </a:r>
            <a:r>
              <a:rPr sz="1250">
                <a:solidFill>
                  <a:srgbClr val="1E293B"/>
                </a:solidFill>
                <a:latin typeface="Calibri"/>
              </a:rPr>
              <a:t>Mientras el Sur Global experimentó una explosión por caída de mortalidad y alta fecundidad, el Norte Global estabilizó o redujo su población.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Reto de los 8.000 Millones: </a:t>
            </a:r>
            <a:r>
              <a:rPr sz="1250">
                <a:solidFill>
                  <a:srgbClr val="1E293B"/>
                </a:solidFill>
                <a:latin typeface="Calibri"/>
              </a:rPr>
              <a:t>Mayor presión sobre recursos hídricos, seguridad alimentaria, energía, vivienda, empleo y sostenibilidad ambiental del planeta.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2560320"/>
            <a:ext cx="5394960" cy="356616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17920" y="2560320"/>
            <a:ext cx="5394960" cy="50292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>
              <a:defRPr sz="1500" b="1">
                <a:solidFill>
                  <a:srgbClr val="FFFFFF"/>
                </a:solidFill>
                <a:latin typeface="Calibri"/>
              </a:defRPr>
            </a:pPr>
            <a:r>
              <a:t>Urbanización Masiva y Distribución Desigual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82512" y="3154679"/>
            <a:ext cx="5065776" cy="2880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Éxodo Rural-Urbano: </a:t>
            </a:r>
            <a:r>
              <a:rPr sz="1250">
                <a:solidFill>
                  <a:srgbClr val="1E293B"/>
                </a:solidFill>
                <a:latin typeface="Calibri"/>
              </a:rPr>
              <a:t>Movimiento masivo del campo a la ciudad buscando industria y servicios.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Surgimiento de Mega-ciudades: </a:t>
            </a:r>
            <a:r>
              <a:rPr sz="1250">
                <a:solidFill>
                  <a:srgbClr val="1E293B"/>
                </a:solidFill>
                <a:latin typeface="Calibri"/>
              </a:rPr>
              <a:t>Urbes que superan los 10 millones de habitantes en el Sur Global: Lagos (Nigeria), Bombay (India) y Ciudad de México.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Patrón Espacial Desigual: </a:t>
            </a:r>
            <a:r>
              <a:rPr sz="1250">
                <a:solidFill>
                  <a:srgbClr val="1E293B"/>
                </a:solidFill>
                <a:latin typeface="Calibri"/>
              </a:rPr>
              <a:t>Altísimas densidades en zonas costeras y valles fluviales fértiles (Asia Meridional y Oriental) frente a vacíos demográficos en zonas áridas, montañosas o boreales.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  <a:latin typeface="Calibri"/>
              </a:defRPr>
            </a:pPr>
            <a:r>
              <a:t>BLOQUE II • FASES DE TRANSICIÓN, ECONOMÍA Y ESTRUCTURA SOCIAL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486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Calibri"/>
              </a:defRPr>
            </a:pPr>
            <a:r>
              <a:t>Causas de Variación: Países Desarrollados (PD) vs. En Vías de Desarrollo (PVD)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9441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  <a:latin typeface="Calibri"/>
              </a:defRPr>
            </a:pPr>
            <a:r>
              <a:t>Estudios Sociales • Décimo Año Costa Rica | Guía de Estudio Completa   —   Diapositiva 6 de 12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325880"/>
          <a:ext cx="11094415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3108960"/>
                <a:gridCol w="3200400"/>
                <a:gridCol w="2773375"/>
              </a:tblGrid>
              <a:tr h="950976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Factor de Análisis</a:t>
                      </a:r>
                    </a:p>
                  </a:txBody>
                  <a:tcPr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Países Desarrollados (PD)</a:t>
                      </a:r>
                    </a:p>
                  </a:txBody>
                  <a:tcPr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Países en Vías de Desarrollo (PVD)</a:t>
                      </a:r>
                    </a:p>
                  </a:txBody>
                  <a:tcPr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Implicación Espacial y Económica</a:t>
                      </a:r>
                    </a:p>
                  </a:txBody>
                  <a:tcPr anchor="ctr">
                    <a:solidFill>
                      <a:srgbClr val="0F172A"/>
                    </a:solidFill>
                  </a:tcPr>
                </a:tc>
              </a:tr>
              <a:tr h="95097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Fase de Transición Demográfica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Completada en el siglo XX: bajas tasas de natalidad y mortalidad.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Incompleta o en curso: mortalidad baja, pero natalidad históricamente alta o en descenso reciente.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Brecha generacional: envejecimiento en el Norte vs. bono juvenil en el Sur.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Ritmo de Crecimiento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Lento, nulo o negativo. Pirámide poblacional envejecida.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Rápido, con gran proporción de jóvenes y amplia base para crecimiento futuro.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Presión sobre pensiones en PD vs. demanda de escuelas y empleos en PVD.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</a:tr>
              <a:tr h="95097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Capital Humano y Rol de la Mujer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Alta inversión educativa e inserción laboral femenina retrasan la maternidad y reducen el número de hijos.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Dependencia agrícola y falta de seguridad social: los hijos representan mano de obra y sostén en la vejez.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Necesidad de políticas de salud reproductiva y educación en PVD.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Urbanización y Migración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Crecimiento urbano estable. Son receptores netos de inmigrantes para sostener su fuerza laboral.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Expansión urbana descontrolada (mega-ciudades). Son emisores netos de emigrantes (fuga de capital humano).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Dependencia de remesas en PVD y debates de integración multicultural en PD.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D4ED8"/>
                </a:solidFill>
                <a:latin typeface="Calibri"/>
              </a:defRPr>
            </a:pPr>
            <a:r>
              <a:t>BLOQUE II • JAPÓN, BOLIVIA, ESPAÑA, FINLANDIA, RUANDA, PAKISTÁN, FRANCIA Y NICARAGUA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486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Calibri"/>
              </a:defRPr>
            </a:pPr>
            <a:r>
              <a:t>Estudios de Caso Globales: Cuadro Comparativo para Examen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9441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  <a:latin typeface="Calibri"/>
              </a:defRPr>
            </a:pPr>
            <a:r>
              <a:t>Estudios Sociales • Décimo Año Costa Rica | Guía de Estudio Completa   —   Diapositiva 7 de 12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234440"/>
          <a:ext cx="11094414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40"/>
                <a:gridCol w="1645920"/>
                <a:gridCol w="3749039"/>
                <a:gridCol w="3779215"/>
              </a:tblGrid>
              <a:tr h="718457">
                <a:tc>
                  <a:txBody>
                    <a:bodyPr/>
                    <a:lstStyle/>
                    <a:p>
                      <a:pPr>
                        <a:defRPr b="1" sz="125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País / Caso</a:t>
                      </a:r>
                    </a:p>
                  </a:txBody>
                  <a:tcPr anchor="ctr">
                    <a:solidFill>
                      <a:srgbClr val="1D4E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5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Condición</a:t>
                      </a:r>
                    </a:p>
                  </a:txBody>
                  <a:tcPr anchor="ctr">
                    <a:solidFill>
                      <a:srgbClr val="1D4E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5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Tendencias Demográficas (Siglos XX-XXI)</a:t>
                      </a:r>
                    </a:p>
                  </a:txBody>
                  <a:tcPr anchor="ctr">
                    <a:solidFill>
                      <a:srgbClr val="1D4E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5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Implicaciones y Desafíos Socioeconómicos</a:t>
                      </a:r>
                    </a:p>
                  </a:txBody>
                  <a:tcPr anchor="ctr">
                    <a:solidFill>
                      <a:srgbClr val="1D4ED8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>
                        <a:defRPr sz="115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Japón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1">
                          <a:solidFill>
                            <a:srgbClr val="0D9488"/>
                          </a:solidFill>
                          <a:latin typeface="Calibri"/>
                        </a:defRPr>
                      </a:pPr>
                      <a:r>
                        <a:t>Desarrollado (PD)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Extremo envejecimiento. Natalidad de las más bajas del mundo y esperanza de vida más alta.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Disminución de la población económicamente activa y enorme carga sobre seguridad social y pensiones.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>
                        <a:defRPr sz="115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Bolivia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1">
                          <a:solidFill>
                            <a:srgbClr val="D97706"/>
                          </a:solidFill>
                          <a:latin typeface="Calibri"/>
                        </a:defRPr>
                      </a:pPr>
                      <a:r>
                        <a:t>En Vías de Desarrollo (PVD)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Estructura poblacional joven. Aunque la natalidad ha bajado, mantiene alta proporción juvenil.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Reto urgente de proveer empleo digno, educación de calidad e infraestructura básica.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>
                        <a:defRPr sz="115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España / Finlandia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1">
                          <a:solidFill>
                            <a:srgbClr val="0D9488"/>
                          </a:solidFill>
                          <a:latin typeface="Calibri"/>
                        </a:defRPr>
                      </a:pPr>
                      <a:r>
                        <a:t>Desarrollados (PD)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Crecimiento muy bajo o estancado; natalidad bajo la tasa de reemplazo (España compensa con inmigración).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Envejecimiento de la pirámide, dependencia migratoria laboral y presión fiscal en servicios para mayores.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>
                        <a:defRPr sz="115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Ruanda / Pakistán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1">
                          <a:solidFill>
                            <a:srgbClr val="D97706"/>
                          </a:solidFill>
                          <a:latin typeface="Calibri"/>
                        </a:defRPr>
                      </a:pPr>
                      <a:r>
                        <a:t>En Vías de Desarrollo (PVD)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Ruanda: explosión en s. XX (frenada en 1994) y alta fecundidad posterior. Pakistán: crecimiento muy elevado y sostenido.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Población muy joven y densa; intensa presión sobre la tierra, recursos hídricos, infraestructura y empleo.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>
                        <a:defRPr sz="115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Francia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1">
                          <a:solidFill>
                            <a:srgbClr val="0D9488"/>
                          </a:solidFill>
                          <a:latin typeface="Calibri"/>
                        </a:defRPr>
                      </a:pPr>
                      <a:r>
                        <a:t>Desarrollado (PD)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Crecimiento poblacional sostenido en gran medida gracias al aporte constante de la inmigración.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Transformación étnica y cultural de sus grandes ciudades; debates sobre integración social e identidad.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18458">
                <a:tc>
                  <a:txBody>
                    <a:bodyPr/>
                    <a:lstStyle/>
                    <a:p>
                      <a:pPr>
                        <a:defRPr sz="115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Nicaragua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1">
                          <a:solidFill>
                            <a:srgbClr val="D97706"/>
                          </a:solidFill>
                          <a:latin typeface="Calibri"/>
                        </a:defRPr>
                      </a:pPr>
                      <a:r>
                        <a:t>En Vías de Desarrollo (PVD)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Dinámica marcada por fuerte emigración hacia Costa Rica y EE. UU. por crisis políticas y económicas.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Fuga de capital humano (fuerza laboral joven) y alta dependencia económica de las remesas familiares.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D9488"/>
                </a:solidFill>
                <a:latin typeface="Calibri"/>
              </a:defRPr>
            </a:pPr>
            <a:r>
              <a:t>BLOQUE I • TRANSICIÓN DEMOGRÁFICA, GAM Y DESAFÍOS DEL ENVEJECIMIENTO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486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Calibri"/>
              </a:defRPr>
            </a:pPr>
            <a:r>
              <a:t>Dinámica y Distribución Espacial de la Población en Costa Rica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9441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  <a:latin typeface="Calibri"/>
              </a:defRPr>
            </a:pPr>
            <a:r>
              <a:t>Estudios Sociales • Décimo Año Costa Rica | Guía de Estudio Completa   —   Diapositiva 8 de 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280160"/>
            <a:ext cx="3520440" cy="484632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280160"/>
            <a:ext cx="3520440" cy="502920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>
              <a:defRPr sz="1500" b="1">
                <a:solidFill>
                  <a:srgbClr val="FFFFFF"/>
                </a:solidFill>
                <a:latin typeface="Calibri"/>
              </a:defRPr>
            </a:pPr>
            <a:r>
              <a:t>1. Evolución Demográfica (XX-XXI)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1874519"/>
            <a:ext cx="3191256" cy="416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Explosión en Años 1950-1960: </a:t>
            </a:r>
            <a:r>
              <a:rPr sz="1250">
                <a:solidFill>
                  <a:srgbClr val="1E293B"/>
                </a:solidFill>
                <a:latin typeface="Calibri"/>
              </a:rPr>
              <a:t>Tasas de natalidad muy altas combinadas con un desplome de la mortalidad gracias a mejoras sanitarias y de salud pública.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Transición Avanzada (Fines s. XX): </a:t>
            </a:r>
            <a:r>
              <a:rPr sz="1250">
                <a:solidFill>
                  <a:srgbClr val="1E293B"/>
                </a:solidFill>
                <a:latin typeface="Calibri"/>
              </a:rPr>
              <a:t>Rápido descenso de la tasa de fecundidad por mayor educación, urbanización, acceso a planificación familiar e inserción laboral femenina.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Siglo XXI: Envejecimiento: </a:t>
            </a:r>
            <a:r>
              <a:rPr sz="1250">
                <a:solidFill>
                  <a:srgbClr val="1E293B"/>
                </a:solidFill>
                <a:latin typeface="Calibri"/>
              </a:rPr>
              <a:t>Crecimiento lento, reducción del número de niños y aumento sostenido de adultos mayores.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97680" y="1280160"/>
            <a:ext cx="3520440" cy="484632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297680" y="1280160"/>
            <a:ext cx="3520440" cy="50292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>
              <a:defRPr sz="1500" b="1">
                <a:solidFill>
                  <a:srgbClr val="FFFFFF"/>
                </a:solidFill>
                <a:latin typeface="Calibri"/>
              </a:defRPr>
            </a:pPr>
            <a:r>
              <a:t>2. Concentración en el Valle Central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2272" y="1874519"/>
            <a:ext cx="3191256" cy="416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Corazón Histórico y Económico: </a:t>
            </a:r>
            <a:r>
              <a:rPr sz="1250">
                <a:solidFill>
                  <a:srgbClr val="1E293B"/>
                </a:solidFill>
                <a:latin typeface="Calibri"/>
              </a:rPr>
              <a:t>Concentra más de la mitad de la población en San José, Alajuela, Cartago y Heredia.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Conurbación en la GAM: </a:t>
            </a:r>
            <a:r>
              <a:rPr sz="1250">
                <a:solidFill>
                  <a:srgbClr val="1E293B"/>
                </a:solidFill>
                <a:latin typeface="Calibri"/>
              </a:rPr>
              <a:t>La expansión del Gran Área Metropolitana unificó las capitales provinciales, generando alta densidad y congestión vial/urbana.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Periferia e Inmigración: </a:t>
            </a:r>
            <a:r>
              <a:rPr sz="1250">
                <a:solidFill>
                  <a:srgbClr val="1E293B"/>
                </a:solidFill>
                <a:latin typeface="Calibri"/>
              </a:rPr>
              <a:t>Costas y fronteras menos pobladas. Histórica recepción de inmigrantes (principalmente de Nicaragua) que aporta fuerza laboral y diversidad.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280160"/>
            <a:ext cx="3566160" cy="484632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46720" y="1280160"/>
            <a:ext cx="3566160" cy="50292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>
              <a:defRPr sz="1500" b="1">
                <a:solidFill>
                  <a:srgbClr val="FFFFFF"/>
                </a:solidFill>
                <a:latin typeface="Calibri"/>
              </a:defRPr>
            </a:pPr>
            <a:r>
              <a:t>3. Impacto del Envejecimiento en CR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2" y="1874519"/>
            <a:ext cx="3236976" cy="416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Salud Pública (CCSS): </a:t>
            </a:r>
            <a:r>
              <a:rPr sz="1250">
                <a:solidFill>
                  <a:srgbClr val="1E293B"/>
                </a:solidFill>
                <a:latin typeface="Calibri"/>
              </a:rPr>
              <a:t>Mayor demanda de atención geriátrica y tratamientos para enfermedades crónicas de alto costo.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Sistema de Pensiones (IVM): </a:t>
            </a:r>
            <a:r>
              <a:rPr sz="1250">
                <a:solidFill>
                  <a:srgbClr val="1E293B"/>
                </a:solidFill>
                <a:latin typeface="Calibri"/>
              </a:rPr>
              <a:t>Menos trabajadores jóvenes cotizando por cada jubilado, amenazando la sostenibilidad financiera.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Educación y Empleo: </a:t>
            </a:r>
            <a:r>
              <a:rPr sz="1250">
                <a:solidFill>
                  <a:srgbClr val="1E293B"/>
                </a:solidFill>
                <a:latin typeface="Calibri"/>
              </a:rPr>
              <a:t>Cierre o subutilización de escuelas primarias por baja natalidad; necesidad de mayor productividad laboral.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Infraestructura Nacional: </a:t>
            </a:r>
            <a:r>
              <a:rPr sz="1250">
                <a:solidFill>
                  <a:srgbClr val="1E293B"/>
                </a:solidFill>
                <a:latin typeface="Calibri"/>
              </a:rPr>
              <a:t>Urge adaptar el transporte público y espacios urbanos a una población adulta mayor.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C2626"/>
                </a:solidFill>
                <a:latin typeface="Calibri"/>
              </a:defRPr>
            </a:pPr>
            <a:r>
              <a:t>BLOQUE III • GRUPOS VULNERABLES Y DESIGUALDADES ESTRUCTURALES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486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Calibri"/>
              </a:defRPr>
            </a:pPr>
            <a:r>
              <a:t>Dimensión Ética y Derechos Humanos en Problemáticas Poblacionales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9441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  <a:latin typeface="Calibri"/>
              </a:defRPr>
            </a:pPr>
            <a:r>
              <a:t>Estudios Sociales • Décimo Año Costa Rica | Guía de Estudio Completa   —   Diapositiva 9 de 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280160"/>
            <a:ext cx="5394960" cy="484632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280160"/>
            <a:ext cx="5394960" cy="502920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>
              <a:defRPr sz="1500" b="1">
                <a:solidFill>
                  <a:srgbClr val="FFFFFF"/>
                </a:solidFill>
                <a:latin typeface="Calibri"/>
              </a:defRPr>
            </a:pPr>
            <a:r>
              <a:t>Vulneración de Derechos Fundamentales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1874519"/>
            <a:ext cx="5065776" cy="416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Limitado Acceso a Planificación Familiar: </a:t>
            </a:r>
            <a:r>
              <a:rPr sz="1250">
                <a:solidFill>
                  <a:srgbClr val="1E293B"/>
                </a:solidFill>
                <a:latin typeface="Calibri"/>
              </a:rPr>
              <a:t>Impide el derecho a decidir libre y responsablemente sobre la salud sexual y reproductiva, perpetuando ciclos de pobreza.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Embarazo Adolescente: </a:t>
            </a:r>
            <a:r>
              <a:rPr sz="1250">
                <a:solidFill>
                  <a:srgbClr val="1E293B"/>
                </a:solidFill>
                <a:latin typeface="Calibri"/>
              </a:rPr>
              <a:t>Interrumpe la trayectoria educativa de las jóvenes, reduce sus oportunidades laborales y reproduce la desigualdad de género.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Matrimonios Forzados: </a:t>
            </a:r>
            <a:r>
              <a:rPr sz="1250">
                <a:solidFill>
                  <a:srgbClr val="1E293B"/>
                </a:solidFill>
                <a:latin typeface="Calibri"/>
              </a:rPr>
              <a:t>Práctica que anula la autonomía, dignidad e infancia de niñas y adolescentes en diversas regiones del mundo.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Trata de Personas: </a:t>
            </a:r>
            <a:r>
              <a:rPr sz="1250">
                <a:solidFill>
                  <a:srgbClr val="1E293B"/>
                </a:solidFill>
                <a:latin typeface="Calibri"/>
              </a:rPr>
              <a:t>Esclavitud moderna (explotación sexual o laboral) que se aprovecha de la desesperación económica y de los flujos migratorios irregulares.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280160"/>
            <a:ext cx="5394960" cy="484632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7920" y="1280160"/>
            <a:ext cx="5394960" cy="502920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>
              <a:defRPr sz="1500" b="1">
                <a:solidFill>
                  <a:srgbClr val="FFFFFF"/>
                </a:solidFill>
                <a:latin typeface="Calibri"/>
              </a:defRPr>
            </a:pPr>
            <a:r>
              <a:t>Condiciones de Vulnerabilidad y Causas Estructurales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82512" y="1874519"/>
            <a:ext cx="5065776" cy="416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Grupos Más Afectados: </a:t>
            </a:r>
            <a:r>
              <a:rPr sz="1250">
                <a:solidFill>
                  <a:srgbClr val="1E293B"/>
                </a:solidFill>
                <a:latin typeface="Calibri"/>
              </a:rPr>
              <a:t>Mujeres, niñas/adolescentes y poblaciones migrantes en tránsito o en condición irregular.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Pobreza Estructural: </a:t>
            </a:r>
            <a:r>
              <a:rPr sz="1250">
                <a:solidFill>
                  <a:srgbClr val="1E293B"/>
                </a:solidFill>
                <a:latin typeface="Calibri"/>
              </a:rPr>
              <a:t>La carencia de recursos económicos obliga a familias y jóvenes a tomar decisiones de alto riesgo o caer en redes de explotación.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Acceso Inequitativo a la Educación: </a:t>
            </a:r>
            <a:r>
              <a:rPr sz="1250">
                <a:solidFill>
                  <a:srgbClr val="1E293B"/>
                </a:solidFill>
                <a:latin typeface="Calibri"/>
              </a:rPr>
              <a:t>La brecha educativa limita el empoderamiento femenino y el conocimiento de los derechos humanos y reproductivos.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Falta de Políticas Públicas Efectivas: </a:t>
            </a:r>
            <a:r>
              <a:rPr sz="1250">
                <a:solidFill>
                  <a:srgbClr val="1E293B"/>
                </a:solidFill>
                <a:latin typeface="Calibri"/>
              </a:rPr>
              <a:t>Ausencia de protección estatal, salud integral y justicia en países en vías de desarrollo acentúa la desprotección.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97706"/>
                </a:solidFill>
                <a:latin typeface="Calibri"/>
              </a:defRPr>
            </a:pPr>
            <a:r>
              <a:t>BLOQUE IV • FACTORES DE EXPULSIÓN (PUSH), ATRACCIÓN (PULL) Y REMESAS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486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Calibri"/>
              </a:defRPr>
            </a:pPr>
            <a:r>
              <a:t>Movilidad Espacial: Migración Rural-Urbana y Causas Económicas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9441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  <a:latin typeface="Calibri"/>
              </a:defRPr>
            </a:pPr>
            <a:r>
              <a:t>Estudios Sociales • Décimo Año Costa Rica | Guía de Estudio Completa   —   Diapositiva 10 de 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280160"/>
            <a:ext cx="3520440" cy="484632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280160"/>
            <a:ext cx="3520440" cy="502920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>
              <a:defRPr sz="1500" b="1">
                <a:solidFill>
                  <a:srgbClr val="FFFFFF"/>
                </a:solidFill>
                <a:latin typeface="Calibri"/>
              </a:defRPr>
            </a:pPr>
            <a:r>
              <a:t>Factores de Expulsión Rural (Push)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1874519"/>
            <a:ext cx="3191256" cy="416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Pobreza y Escasez de Tierra: </a:t>
            </a:r>
            <a:r>
              <a:rPr sz="1250">
                <a:solidFill>
                  <a:srgbClr val="1E293B"/>
                </a:solidFill>
                <a:latin typeface="Calibri"/>
              </a:rPr>
              <a:t>Falta de tierras cultivables y baja productividad para el pequeño campesino.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Vulnerabilidad Agrícola: </a:t>
            </a:r>
            <a:r>
              <a:rPr sz="1250">
                <a:solidFill>
                  <a:srgbClr val="1E293B"/>
                </a:solidFill>
                <a:latin typeface="Calibri"/>
              </a:rPr>
              <a:t>Dependencia de monocultivos expuestos a crisis de precios globales y clima.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Abandono Estatal: </a:t>
            </a:r>
            <a:r>
              <a:rPr sz="1250">
                <a:solidFill>
                  <a:srgbClr val="1E293B"/>
                </a:solidFill>
                <a:latin typeface="Calibri"/>
              </a:rPr>
              <a:t>Ausencia de inversión en infraestructura vial, educación secundaria/universitaria y salud en el campo.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97680" y="1280160"/>
            <a:ext cx="3520440" cy="484632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297680" y="1280160"/>
            <a:ext cx="3520440" cy="50292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>
              <a:defRPr sz="1500" b="1">
                <a:solidFill>
                  <a:srgbClr val="FFFFFF"/>
                </a:solidFill>
                <a:latin typeface="Calibri"/>
              </a:defRPr>
            </a:pPr>
            <a:r>
              <a:t>Factores de Atracción Urbana (Pull)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2272" y="1874519"/>
            <a:ext cx="3191256" cy="416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Oportunidades de Empleo: </a:t>
            </a:r>
            <a:r>
              <a:rPr sz="1250">
                <a:solidFill>
                  <a:srgbClr val="1E293B"/>
                </a:solidFill>
                <a:latin typeface="Calibri"/>
              </a:rPr>
              <a:t>Concentración de industria, comercio y servicios con empleos formales y mejor remunerados.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Acceso a Servicios Clave: </a:t>
            </a:r>
            <a:r>
              <a:rPr sz="1250">
                <a:solidFill>
                  <a:srgbClr val="1E293B"/>
                </a:solidFill>
                <a:latin typeface="Calibri"/>
              </a:rPr>
              <a:t>Centralización de universidades, hospitales especializados, agua potable, electricidad y telecomunicaciones.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Implicación Territorial: </a:t>
            </a:r>
            <a:r>
              <a:rPr sz="1250">
                <a:solidFill>
                  <a:srgbClr val="1E293B"/>
                </a:solidFill>
                <a:latin typeface="Calibri"/>
              </a:rPr>
              <a:t>Crecimiento urbano desordenado, anillos de miseria, saturación de transporte y pérdida de mano de obra agrícola.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280160"/>
            <a:ext cx="3566160" cy="484632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46720" y="1280160"/>
            <a:ext cx="3566160" cy="502920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>
              <a:defRPr sz="1500" b="1">
                <a:solidFill>
                  <a:srgbClr val="FFFFFF"/>
                </a:solidFill>
                <a:latin typeface="Calibri"/>
              </a:defRPr>
            </a:pPr>
            <a:r>
              <a:t>Migración Internacional y Remesas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2" y="1874519"/>
            <a:ext cx="3236976" cy="416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Brecha Salarial y Desempleo: </a:t>
            </a:r>
            <a:r>
              <a:rPr sz="1250">
                <a:solidFill>
                  <a:srgbClr val="1E293B"/>
                </a:solidFill>
                <a:latin typeface="Calibri"/>
              </a:rPr>
              <a:t>Salarios que no cubren la canasta básica y falta de empleos decentes impulsan la salida hacia economías desarrolladas.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Deuda y Falta de Movilidad: </a:t>
            </a:r>
            <a:r>
              <a:rPr sz="1250">
                <a:solidFill>
                  <a:srgbClr val="1E293B"/>
                </a:solidFill>
                <a:latin typeface="Calibri"/>
              </a:rPr>
              <a:t>Endeudamiento por crisis o desastres empuja a los jóvenes a emigrar.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Rol Vital de las Remesas: </a:t>
            </a:r>
            <a:r>
              <a:rPr sz="1250">
                <a:solidFill>
                  <a:srgbClr val="1E293B"/>
                </a:solidFill>
                <a:latin typeface="Calibri"/>
              </a:rPr>
              <a:t>El dinero enviado por los migrantes sostiene el consumo familiar (vivienda, salud, educación) y representa un porcentaje clave del PIB en países emisores.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F172A"/>
                </a:solidFill>
                <a:latin typeface="Calibri"/>
              </a:defRPr>
            </a:pPr>
            <a:r>
              <a:t>BLOQUE IV • RUTAS GLOBALES Y REGIONALES DE DESPLAZAMIENTO FORZADO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486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Calibri"/>
              </a:defRPr>
            </a:pPr>
            <a:r>
              <a:t>Flujos Migratorios por Guerra, Conflicto y Crimen Organizado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9441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  <a:latin typeface="Calibri"/>
              </a:defRPr>
            </a:pPr>
            <a:r>
              <a:t>Estudios Sociales • Décimo Año Costa Rica | Guía de Estudio Completa   —   Diapositiva 11 de 12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280160"/>
          <a:ext cx="11094415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2560320"/>
                <a:gridCol w="3931920"/>
                <a:gridCol w="2499055"/>
              </a:tblGrid>
              <a:tr h="807720">
                <a:tc>
                  <a:txBody>
                    <a:bodyPr/>
                    <a:lstStyle/>
                    <a:p>
                      <a:pPr>
                        <a:defRPr b="1" sz="125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Grupo de Origen</a:t>
                      </a:r>
                    </a:p>
                  </a:txBody>
                  <a:tcPr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5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Dirección / Ruta del Flujo</a:t>
                      </a:r>
                    </a:p>
                  </a:txBody>
                  <a:tcPr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5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Causas Dominantes de Expulsión</a:t>
                      </a:r>
                    </a:p>
                  </a:txBody>
                  <a:tcPr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5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Vivencias en el Tránsito</a:t>
                      </a:r>
                    </a:p>
                  </a:txBody>
                  <a:tcPr anchor="ctr">
                    <a:solidFill>
                      <a:srgbClr val="0F172A"/>
                    </a:solidFill>
                  </a:tcPr>
                </a:tc>
              </a:tr>
              <a:tr h="807720">
                <a:tc>
                  <a:txBody>
                    <a:bodyPr/>
                    <a:lstStyle/>
                    <a:p>
                      <a:pPr>
                        <a:defRPr sz="1150" b="1">
                          <a:solidFill>
                            <a:srgbClr val="DC2626"/>
                          </a:solidFill>
                          <a:latin typeface="Calibri"/>
                        </a:defRPr>
                      </a:pPr>
                      <a:r>
                        <a:t>Sirios, Afganos e Iraquíes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Hacia Medio Oriente y Europa (vía Turquía, Grecia hacia Alemania).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Guerras civiles prolongadas, colapso estatal (Siria, Irak), persecución política y régimen talibán (Afganistán).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Cruces marítimos peligrosos en el Mediterráneo, campamentos de refugiados y pérdida de patrimonio.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807720">
                <a:tc>
                  <a:txBody>
                    <a:bodyPr/>
                    <a:lstStyle/>
                    <a:p>
                      <a:pPr>
                        <a:defRPr sz="1150" b="1">
                          <a:solidFill>
                            <a:srgbClr val="DC2626"/>
                          </a:solidFill>
                          <a:latin typeface="Calibri"/>
                        </a:defRPr>
                      </a:pPr>
                      <a:r>
                        <a:t>Salvadoreños y Hondureños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Hacia Estados Unidos (cruzando el corredor mexicano).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Violencia de pandillas (maras), narcotráfico, altísimas tasas de homicidios, extorsión e inseguridad alimentaria.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Riesgo extremo en rutas clandestinas ('La Bestia'), secuestros por cárteles y detención fronteriza.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</a:tr>
              <a:tr h="807720">
                <a:tc>
                  <a:txBody>
                    <a:bodyPr/>
                    <a:lstStyle/>
                    <a:p>
                      <a:pPr>
                        <a:defRPr sz="1150" b="1">
                          <a:solidFill>
                            <a:srgbClr val="DC2626"/>
                          </a:solidFill>
                          <a:latin typeface="Calibri"/>
                        </a:defRPr>
                      </a:pPr>
                      <a:r>
                        <a:t>Mexicanos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Hacia Estados Unidos (histórico y actual).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Brecha económica histórica; hoy se suma la violencia de cárteles en estados como Michoacán y Guerrero.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Separación familiar, cruces desérticos de alto riesgo y vulnerabilidad laboral en destino.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807720">
                <a:tc>
                  <a:txBody>
                    <a:bodyPr/>
                    <a:lstStyle/>
                    <a:p>
                      <a:pPr>
                        <a:defRPr sz="1150" b="1">
                          <a:solidFill>
                            <a:srgbClr val="DC2626"/>
                          </a:solidFill>
                          <a:latin typeface="Calibri"/>
                        </a:defRPr>
                      </a:pPr>
                      <a:r>
                        <a:t>Colombianos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Hacia Europa (especialmente España), EE. UU. y países vecinos.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Conflicto armado interno histórico (guerrillas, paramilitares), crimen organizado y búsqueda de estabilidad económica.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Desarraigo territorial forzado y procesos complejos de regularización migratoria.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</a:tr>
              <a:tr h="807720">
                <a:tc>
                  <a:txBody>
                    <a:bodyPr/>
                    <a:lstStyle/>
                    <a:p>
                      <a:pPr>
                        <a:defRPr sz="1150" b="1">
                          <a:solidFill>
                            <a:srgbClr val="DC2626"/>
                          </a:solidFill>
                          <a:latin typeface="Calibri"/>
                        </a:defRPr>
                      </a:pPr>
                      <a:r>
                        <a:t>Nicaragüenses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Hacia Costa Rica (principal destino regional) y Estados Unidos.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Crisis sociopolítica, persecución y represión estatal, sumadas al desempleo masivo y crisis económica.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t>Inserción en sectores agrícola, construcción y servicios; retos de trámites de refugio y xenofobia.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D9488"/>
                </a:solidFill>
                <a:latin typeface="Calibri"/>
              </a:defRPr>
            </a:pPr>
            <a:r>
              <a:t>BLOQUE V • MIGRACIÓN AMBIENTAL EN EL SIGLO XXI Y LUCHA CONTRA LA XENOFOBIA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486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Calibri"/>
              </a:defRPr>
            </a:pPr>
            <a:r>
              <a:t>Refugiados Climáticos y Retos de Integración Intercultural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9441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  <a:latin typeface="Calibri"/>
              </a:defRPr>
            </a:pPr>
            <a:r>
              <a:t>Estudios Sociales • Décimo Año Costa Rica | Guía de Estudio Completa   —   Diapositiva 12 de 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280160"/>
            <a:ext cx="5394960" cy="484632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280160"/>
            <a:ext cx="5394960" cy="50292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>
              <a:defRPr sz="1500" b="1">
                <a:solidFill>
                  <a:srgbClr val="FFFFFF"/>
                </a:solidFill>
                <a:latin typeface="Calibri"/>
              </a:defRPr>
            </a:pPr>
            <a:r>
              <a:t>Migrantes Climáticos / Refugiados Ambientales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1874519"/>
            <a:ext cx="5065776" cy="416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¿Qué es un Refugiado Ambiental?: </a:t>
            </a:r>
            <a:r>
              <a:rPr sz="1250">
                <a:solidFill>
                  <a:srgbClr val="1E293B"/>
                </a:solidFill>
                <a:latin typeface="Calibri"/>
              </a:rPr>
              <a:t>Persona obligada a abandonar su hábitat tradicional, temporal o permanentemente, debido a la degradación ambiental, desastres naturales o el cambio climático.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Caso 1: Región del Sahel (África Subsahariana): </a:t>
            </a:r>
            <a:r>
              <a:rPr sz="1250">
                <a:solidFill>
                  <a:srgbClr val="1E293B"/>
                </a:solidFill>
                <a:latin typeface="Calibri"/>
              </a:rPr>
              <a:t>La desertificación progresiva y las sequías recurrentes destruyen la agricultura de subsistencia, forzando el desplazamiento hacia ciudades o países vecinos.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Caso 2: Centroamérica (Honduras y Nicaragua): </a:t>
            </a:r>
            <a:r>
              <a:rPr sz="1250">
                <a:solidFill>
                  <a:srgbClr val="1E293B"/>
                </a:solidFill>
                <a:latin typeface="Calibri"/>
              </a:rPr>
              <a:t>Huracanes y tormentas más intensos destruyen cosechas, viviendas e infraestructura, empujando a la migración internacional.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Caso 3: Tuvalu y Kiribati (Oceanía): </a:t>
            </a:r>
            <a:r>
              <a:rPr sz="1250">
                <a:solidFill>
                  <a:srgbClr val="1E293B"/>
                </a:solidFill>
                <a:latin typeface="Calibri"/>
              </a:rPr>
              <a:t>El aumento del nivel del mar amenaza con sumergir el territorio insular, obligando a planificar la reubicación total de sus poblaciones.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280160"/>
            <a:ext cx="5394960" cy="484632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7920" y="1280160"/>
            <a:ext cx="5394960" cy="502920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>
              <a:defRPr sz="1500" b="1">
                <a:solidFill>
                  <a:srgbClr val="FFFFFF"/>
                </a:solidFill>
                <a:latin typeface="Calibri"/>
              </a:defRPr>
            </a:pPr>
            <a:r>
              <a:t>Desafíos del Migrante y Acción Ciudadana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82512" y="1874519"/>
            <a:ext cx="5065776" cy="416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Retos en las Comunidades de Destino: </a:t>
            </a:r>
            <a:r>
              <a:rPr sz="1250">
                <a:solidFill>
                  <a:srgbClr val="1E293B"/>
                </a:solidFill>
                <a:latin typeface="Calibri"/>
              </a:rPr>
              <a:t>Xenofobia (rechazo o miedo al extranjero), irregularidad legal, barreras idiomáticas y discriminación laboral (salarios inferiores y falta de seguro).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Propuesta Escolar #1: Festivales y Diálogo Intercultural: </a:t>
            </a:r>
            <a:r>
              <a:rPr sz="1250">
                <a:solidFill>
                  <a:srgbClr val="1E293B"/>
                </a:solidFill>
                <a:latin typeface="Calibri"/>
              </a:rPr>
              <a:t>Organizar jornadas educativas en el colegio donde se compartan historias de vida, gastronomía y aportes culturales de los países hermanos para derribar estereotipos.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F172A"/>
                </a:solidFill>
                <a:latin typeface="Calibri"/>
              </a:rPr>
              <a:t>▪ Propuesta Escolar #2: Protocolos de Inclusión y Cero Bullying: </a:t>
            </a:r>
            <a:r>
              <a:rPr sz="1250">
                <a:solidFill>
                  <a:srgbClr val="1E293B"/>
                </a:solidFill>
                <a:latin typeface="Calibri"/>
              </a:rPr>
              <a:t>Crear comités estudiantiles de bienvenida y campañas de derechos humanos que promuevan la empatía y sancionen cualquier discurso xenófobo en el aula.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